
<file path=[Content_Types].xml><?xml version="1.0" encoding="utf-8"?>
<Types xmlns="http://schemas.openxmlformats.org/package/2006/content-types">
  <Default Extension="png" ContentType="image/png"/>
  <Default Extension="emf" ContentType="image/x-emf"/>
  <Default Extension="wdp" ContentType="image/vnd.ms-photo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 removePersonalInfoOnSave="1">
  <p:sldMasterIdLst>
    <p:sldMasterId id="2147483648" r:id="rId1"/>
  </p:sldMasterIdLst>
  <p:notesMasterIdLst>
    <p:notesMasterId r:id="rId4"/>
  </p:notesMasterIdLst>
  <p:sldIdLst>
    <p:sldId id="256" r:id="rId3"/>
    <p:sldId id="455" r:id="rId5"/>
    <p:sldId id="503" r:id="rId6"/>
    <p:sldId id="397" r:id="rId7"/>
    <p:sldId id="494" r:id="rId8"/>
    <p:sldId id="533" r:id="rId9"/>
    <p:sldId id="534" r:id="rId10"/>
    <p:sldId id="535" r:id="rId11"/>
    <p:sldId id="495" r:id="rId12"/>
    <p:sldId id="536" r:id="rId13"/>
    <p:sldId id="537" r:id="rId14"/>
    <p:sldId id="538" r:id="rId15"/>
    <p:sldId id="539" r:id="rId16"/>
    <p:sldId id="540" r:id="rId17"/>
    <p:sldId id="497" r:id="rId18"/>
    <p:sldId id="496" r:id="rId19"/>
    <p:sldId id="498" r:id="rId20"/>
    <p:sldId id="475" r:id="rId21"/>
    <p:sldId id="476" r:id="rId22"/>
    <p:sldId id="477" r:id="rId23"/>
    <p:sldId id="519" r:id="rId24"/>
    <p:sldId id="478" r:id="rId25"/>
    <p:sldId id="480" r:id="rId26"/>
    <p:sldId id="520" r:id="rId27"/>
    <p:sldId id="479" r:id="rId28"/>
    <p:sldId id="410" r:id="rId29"/>
    <p:sldId id="422" r:id="rId30"/>
    <p:sldId id="530" r:id="rId31"/>
    <p:sldId id="423" r:id="rId32"/>
    <p:sldId id="499" r:id="rId33"/>
    <p:sldId id="500" r:id="rId34"/>
    <p:sldId id="481" r:id="rId35"/>
    <p:sldId id="483" r:id="rId36"/>
    <p:sldId id="532" r:id="rId37"/>
    <p:sldId id="531" r:id="rId38"/>
    <p:sldId id="484" r:id="rId39"/>
    <p:sldId id="444" r:id="rId40"/>
    <p:sldId id="524" r:id="rId41"/>
    <p:sldId id="525" r:id="rId42"/>
    <p:sldId id="526" r:id="rId43"/>
    <p:sldId id="445" r:id="rId44"/>
    <p:sldId id="446" r:id="rId45"/>
    <p:sldId id="447" r:id="rId46"/>
    <p:sldId id="424" r:id="rId47"/>
    <p:sldId id="515" r:id="rId48"/>
    <p:sldId id="514" r:id="rId49"/>
    <p:sldId id="521" r:id="rId50"/>
    <p:sldId id="522" r:id="rId51"/>
    <p:sldId id="518" r:id="rId52"/>
    <p:sldId id="513" r:id="rId53"/>
    <p:sldId id="517" r:id="rId54"/>
    <p:sldId id="516" r:id="rId55"/>
    <p:sldId id="512" r:id="rId56"/>
    <p:sldId id="511" r:id="rId57"/>
    <p:sldId id="510" r:id="rId58"/>
    <p:sldId id="509" r:id="rId59"/>
    <p:sldId id="527" r:id="rId60"/>
    <p:sldId id="528" r:id="rId61"/>
    <p:sldId id="529" r:id="rId62"/>
    <p:sldId id="523" r:id="rId63"/>
    <p:sldId id="419" r:id="rId64"/>
    <p:sldId id="367" r:id="rId65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0AE2"/>
    <a:srgbClr val="0893B4"/>
    <a:srgbClr val="005EA4"/>
    <a:srgbClr val="FF0066"/>
    <a:srgbClr val="CCFFCC"/>
    <a:srgbClr val="CCFF99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94103" autoAdjust="0"/>
  </p:normalViewPr>
  <p:slideViewPr>
    <p:cSldViewPr showGuides="1">
      <p:cViewPr varScale="1">
        <p:scale>
          <a:sx n="78" d="100"/>
          <a:sy n="78" d="100"/>
        </p:scale>
        <p:origin x="880" y="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185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9" Type="http://schemas.openxmlformats.org/officeDocument/2006/relationships/commentAuthors" Target="commentAuthors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1FD124CF-09C3-4855-A1B0-2D7482BD39A1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0D6F0DB2-0A6A-4C63-8DC6-2713ADDEE5F9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Rectangle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49156" name="Rectangl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1F36B28-5117-4BF2-B0E7-A479C03C9805}" type="slidenum">
              <a:rPr lang="en-US">
                <a:latin typeface="Calibri" panose="020F0502020204030204" pitchFamily="34" charset="0"/>
              </a:rPr>
            </a:fld>
            <a:endParaRPr 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F0DB2-0A6A-4C63-8DC6-2713ADDEE5F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themeOverride" Target="../theme/themeOverride1.xml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hemeOverride" Target="../theme/themeOverride2.xml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Slide">
    <p:bg>
      <p:bgPr>
        <a:gradFill flip="none" rotWithShape="1">
          <a:gsLst>
            <a:gs pos="4200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4000">
              <a:schemeClr val="accent4">
                <a:lumMod val="45000"/>
                <a:lumOff val="55000"/>
              </a:schemeClr>
            </a:gs>
            <a:gs pos="30000">
              <a:schemeClr val="accent4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478338"/>
            <a:ext cx="9144000" cy="66516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9525" y="4540250"/>
            <a:ext cx="2249488" cy="5349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59025" y="4533900"/>
            <a:ext cx="6784975" cy="5334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 hasCustomPrompt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>
              <a:buNone/>
              <a:defRPr sz="9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algn="ctr"/>
            <a:r>
              <a:rPr lang="en-US" sz="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Future of E-Learning : A vision for Development . Wednesday 27 -2-2019</a:t>
            </a:r>
            <a:endParaRPr lang="en-US" sz="8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363"/>
            <a:ext cx="2057400" cy="514350"/>
          </a:xfrm>
        </p:spPr>
        <p:txBody>
          <a:bodyPr>
            <a:noAutofit/>
          </a:bodyPr>
          <a:lstStyle>
            <a:lvl1pPr algn="ctr">
              <a:defRPr sz="20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599310E-F826-468B-9984-678AF74076FA}" type="datetime1">
              <a:rPr lang="en-US" smtClean="0"/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3" b="97768" l="889" r="98667">
                        <a14:foregroundMark x1="49333" y1="15179" x2="49333" y2="15179"/>
                        <a14:foregroundMark x1="51111" y1="83929" x2="51111" y2="83929"/>
                        <a14:foregroundMark x1="83556" y1="48214" x2="83556" y2="48214"/>
                        <a14:foregroundMark x1="16000" y1="46429" x2="16000" y2="46429"/>
                        <a14:foregroundMark x1="16444" y1="41518" x2="16444" y2="41518"/>
                        <a14:foregroundMark x1="16000" y1="45089" x2="20000" y2="47768"/>
                        <a14:foregroundMark x1="49333" y1="14732" x2="49333" y2="14732"/>
                        <a14:foregroundMark x1="49333" y1="14732" x2="50667" y2="83036"/>
                        <a14:foregroundMark x1="49778" y1="49107" x2="84444" y2="48661"/>
                        <a14:foregroundMark x1="49778" y1="48661" x2="13333" y2="47321"/>
                        <a14:foregroundMark x1="48444" y1="49107" x2="72444" y2="23214"/>
                        <a14:foregroundMark x1="50222" y1="50893" x2="76000" y2="70982"/>
                        <a14:foregroundMark x1="62222" y1="60714" x2="83111" y2="55804"/>
                        <a14:foregroundMark x1="66667" y1="50893" x2="78667" y2="31250"/>
                        <a14:foregroundMark x1="60444" y1="35714" x2="62222" y2="17857"/>
                        <a14:foregroundMark x1="49778" y1="48661" x2="32444" y2="21429"/>
                        <a14:foregroundMark x1="32889" y1="49107" x2="23556" y2="70089"/>
                        <a14:foregroundMark x1="51111" y1="50446" x2="35556" y2="79911"/>
                        <a14:foregroundMark x1="49333" y1="49554" x2="31111" y2="58036"/>
                        <a14:foregroundMark x1="62667" y1="62946" x2="65333" y2="78125"/>
                        <a14:foregroundMark x1="61778" y1="72321" x2="51556" y2="81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78" y="108868"/>
            <a:ext cx="891122" cy="8871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-171450"/>
            <a:ext cx="2248029" cy="14478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762000" y="117475"/>
            <a:ext cx="6781800" cy="100647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C136CB-CC70-43A4-A9EC-42C4C77E9457}" type="datetime1">
              <a:rPr lang="en-US" smtClean="0"/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8AB547-9C1F-414B-B3AA-CAF45CA5E9D5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7123113" cy="1254919"/>
          </a:xfrm>
        </p:spPr>
        <p:txBody>
          <a:bodyPr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77F782-87E6-4B35-A747-627694C98422}" type="datetime1">
              <a:rPr lang="en-US" smtClean="0"/>
            </a:fld>
            <a:endParaRPr lang="en-US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7050"/>
          </a:xfrm>
        </p:spPr>
        <p:txBody>
          <a:bodyPr>
            <a:noAutofit/>
          </a:bodyPr>
          <a:lstStyle>
            <a:lvl1pPr>
              <a:defRPr sz="24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AF2410A-69FE-4A96-8020-E11D60FD6F97}" type="slidenum">
              <a:rPr lang="en-US"/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3" b="97768" l="889" r="98667">
                        <a14:foregroundMark x1="49333" y1="15179" x2="49333" y2="15179"/>
                        <a14:foregroundMark x1="51111" y1="83929" x2="51111" y2="83929"/>
                        <a14:foregroundMark x1="83556" y1="48214" x2="83556" y2="48214"/>
                        <a14:foregroundMark x1="16000" y1="46429" x2="16000" y2="46429"/>
                        <a14:foregroundMark x1="16444" y1="41518" x2="16444" y2="41518"/>
                        <a14:foregroundMark x1="16000" y1="45089" x2="20000" y2="47768"/>
                        <a14:foregroundMark x1="49333" y1="14732" x2="49333" y2="14732"/>
                        <a14:foregroundMark x1="49333" y1="14732" x2="50667" y2="83036"/>
                        <a14:foregroundMark x1="49778" y1="49107" x2="84444" y2="48661"/>
                        <a14:foregroundMark x1="49778" y1="48661" x2="13333" y2="47321"/>
                        <a14:foregroundMark x1="48444" y1="49107" x2="72444" y2="23214"/>
                        <a14:foregroundMark x1="50222" y1="50893" x2="76000" y2="70982"/>
                        <a14:foregroundMark x1="62222" y1="60714" x2="83111" y2="55804"/>
                        <a14:foregroundMark x1="66667" y1="50893" x2="78667" y2="31250"/>
                        <a14:foregroundMark x1="60444" y1="35714" x2="62222" y2="17857"/>
                        <a14:foregroundMark x1="49778" y1="48661" x2="32444" y2="21429"/>
                        <a14:foregroundMark x1="32889" y1="49107" x2="23556" y2="70089"/>
                        <a14:foregroundMark x1="51111" y1="50446" x2="35556" y2="79911"/>
                        <a14:foregroundMark x1="49333" y1="49554" x2="31111" y2="58036"/>
                        <a14:foregroundMark x1="62667" y1="62946" x2="65333" y2="78125"/>
                        <a14:foregroundMark x1="61778" y1="72321" x2="51556" y2="81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0" y="184765"/>
            <a:ext cx="737299" cy="7340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0110"/>
            <a:ext cx="1749360" cy="105573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17475"/>
            <a:ext cx="6400800" cy="100647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1"/>
            <a:ext cx="3886200" cy="32686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49"/>
            <a:ext cx="3886200" cy="3268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3023920C-85E9-4EBE-A410-B95284053658}" type="datetime1">
              <a:rPr lang="en-US" smtClean="0"/>
            </a:fld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BB26C9D2-4CB3-4E48-A6E8-784316CE8AF6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110"/>
            <a:ext cx="6694679" cy="10058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AEA5CBB0-2FDE-439A-9C58-93F128F9DFC8}" type="datetime1">
              <a:rPr lang="en-US" smtClean="0"/>
            </a:fld>
            <a:endParaRPr lang="en-US"/>
          </a:p>
        </p:txBody>
      </p:sp>
      <p:sp>
        <p:nvSpPr>
          <p:cNvPr id="9" name="Slide Number Placeholder 11"/>
          <p:cNvSpPr>
            <a:spLocks noGrp="1"/>
          </p:cNvSpPr>
          <p:nvPr>
            <p:ph type="sldNum" sz="quarter" idx="2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0F7FB089-7E16-499D-B828-B384507680F1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7475"/>
            <a:ext cx="6500121" cy="100647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49B3EB-3D26-40BA-BD5F-FDB227BC3409}" type="datetime1">
              <a:rPr lang="en-US" smtClean="0"/>
            </a:fld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901EC58-B3A4-4C91-8A07-9AE58D282D24}" type="slidenum">
              <a:rPr lang="en-US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241" y="118110"/>
            <a:ext cx="6400800" cy="1005840"/>
          </a:xfrm>
        </p:spPr>
        <p:txBody>
          <a:bodyPr/>
          <a:lstStyle>
            <a:lvl1pPr algn="l">
              <a:buNone/>
              <a:defRPr sz="4200" b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36945F-3874-4189-8D59-B62E379E0B57}" type="datetime1">
              <a:rPr lang="en-US" smtClean="0"/>
            </a:fld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7E4094E-65AC-4655-8E29-85A53E831765}" type="slidenum">
              <a:rPr lang="en-US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9525" y="3429000"/>
            <a:ext cx="9144000" cy="66516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9525" y="3497263"/>
            <a:ext cx="1463675" cy="5349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44638" y="3490913"/>
            <a:ext cx="7589837" cy="534987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47800" y="0"/>
            <a:ext cx="100013" cy="51498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4638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23CD334E-A380-490D-8E72-8B2743791670}" type="datetime1">
              <a:rPr lang="en-US" smtClean="0"/>
            </a:fld>
            <a:endParaRPr lang="en-US"/>
          </a:p>
        </p:txBody>
      </p:sp>
      <p:sp>
        <p:nvSpPr>
          <p:cNvPr id="11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8"/>
            <a:ext cx="1447800" cy="498475"/>
          </a:xfrm>
        </p:spPr>
        <p:txBody>
          <a:bodyPr rtlCol="0"/>
          <a:lstStyle>
            <a:lvl1pPr>
              <a:defRPr sz="2800" smtClean="0"/>
            </a:lvl1pPr>
          </a:lstStyle>
          <a:p>
            <a:pPr>
              <a:defRPr/>
            </a:pPr>
            <a:fld id="{FF6B596B-2FC2-4E3E-95B5-3AEA6E5C19A0}" type="slidenum">
              <a:rPr lang="en-US"/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3" b="97768" l="889" r="98667">
                        <a14:foregroundMark x1="49333" y1="15179" x2="49333" y2="15179"/>
                        <a14:foregroundMark x1="51111" y1="83929" x2="51111" y2="83929"/>
                        <a14:foregroundMark x1="83556" y1="48214" x2="83556" y2="48214"/>
                        <a14:foregroundMark x1="16000" y1="46429" x2="16000" y2="46429"/>
                        <a14:foregroundMark x1="16444" y1="41518" x2="16444" y2="41518"/>
                        <a14:foregroundMark x1="16000" y1="45089" x2="20000" y2="47768"/>
                        <a14:foregroundMark x1="49333" y1="14732" x2="49333" y2="14732"/>
                        <a14:foregroundMark x1="49333" y1="14732" x2="50667" y2="83036"/>
                        <a14:foregroundMark x1="49778" y1="49107" x2="84444" y2="48661"/>
                        <a14:foregroundMark x1="49778" y1="48661" x2="13333" y2="47321"/>
                        <a14:foregroundMark x1="48444" y1="49107" x2="72444" y2="23214"/>
                        <a14:foregroundMark x1="50222" y1="50893" x2="76000" y2="70982"/>
                        <a14:foregroundMark x1="62222" y1="60714" x2="83111" y2="55804"/>
                        <a14:foregroundMark x1="66667" y1="50893" x2="78667" y2="31250"/>
                        <a14:foregroundMark x1="60444" y1="35714" x2="62222" y2="17857"/>
                        <a14:foregroundMark x1="49778" y1="48661" x2="32444" y2="21429"/>
                        <a14:foregroundMark x1="32889" y1="49107" x2="23556" y2="70089"/>
                        <a14:foregroundMark x1="51111" y1="50446" x2="35556" y2="79911"/>
                        <a14:foregroundMark x1="49333" y1="49554" x2="31111" y2="58036"/>
                        <a14:foregroundMark x1="62667" y1="62946" x2="65333" y2="78125"/>
                        <a14:foregroundMark x1="61778" y1="72321" x2="51556" y2="81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28" y="194382"/>
            <a:ext cx="858769" cy="8549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09" y="-157200"/>
            <a:ext cx="1924346" cy="13431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7.png"/><Relationship Id="rId10" Type="http://schemas.microsoft.com/office/2007/relationships/hdphoto" Target="../media/image2.wdp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352550"/>
            <a:ext cx="8153400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4638"/>
          </a:xfrm>
          <a:prstGeom prst="rect">
            <a:avLst/>
          </a:prstGeom>
        </p:spPr>
        <p:txBody>
          <a:bodyPr vert="horz" anchor="ctr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8A6DC19-E45D-42C4-A45B-CD1D8B70E5D3}" type="datetime1">
              <a:rPr lang="en-US" smtClean="0"/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095375"/>
            <a:ext cx="9144000" cy="2397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128713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128713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950"/>
            <a:ext cx="533400" cy="182563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 b="1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397BA22-E13E-4181-83E8-53BDA32203D9}" type="slidenum">
              <a:rPr lang="en-US"/>
            </a:fld>
            <a:endParaRPr lang="en-US" dirty="0"/>
          </a:p>
        </p:txBody>
      </p:sp>
      <p:sp>
        <p:nvSpPr>
          <p:cNvPr id="1033" name="Title Placeholder 21"/>
          <p:cNvSpPr>
            <a:spLocks noGrp="1"/>
          </p:cNvSpPr>
          <p:nvPr>
            <p:ph type="title"/>
          </p:nvPr>
        </p:nvSpPr>
        <p:spPr bwMode="auto">
          <a:xfrm>
            <a:off x="1027466" y="117475"/>
            <a:ext cx="6440134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en-US" dirty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93" b="97768" l="889" r="98667">
                        <a14:foregroundMark x1="49333" y1="15179" x2="49333" y2="15179"/>
                        <a14:foregroundMark x1="51111" y1="83929" x2="51111" y2="83929"/>
                        <a14:foregroundMark x1="83556" y1="48214" x2="83556" y2="48214"/>
                        <a14:foregroundMark x1="16000" y1="46429" x2="16000" y2="46429"/>
                        <a14:foregroundMark x1="16444" y1="41518" x2="16444" y2="41518"/>
                        <a14:foregroundMark x1="16000" y1="45089" x2="20000" y2="47768"/>
                        <a14:foregroundMark x1="49333" y1="14732" x2="49333" y2="14732"/>
                        <a14:foregroundMark x1="49333" y1="14732" x2="50667" y2="83036"/>
                        <a14:foregroundMark x1="49778" y1="49107" x2="84444" y2="48661"/>
                        <a14:foregroundMark x1="49778" y1="48661" x2="13333" y2="47321"/>
                        <a14:foregroundMark x1="48444" y1="49107" x2="72444" y2="23214"/>
                        <a14:foregroundMark x1="50222" y1="50893" x2="76000" y2="70982"/>
                        <a14:foregroundMark x1="62222" y1="60714" x2="83111" y2="55804"/>
                        <a14:foregroundMark x1="66667" y1="50893" x2="78667" y2="31250"/>
                        <a14:foregroundMark x1="60444" y1="35714" x2="62222" y2="17857"/>
                        <a14:foregroundMark x1="49778" y1="48661" x2="32444" y2="21429"/>
                        <a14:foregroundMark x1="32889" y1="49107" x2="23556" y2="70089"/>
                        <a14:foregroundMark x1="51111" y1="50446" x2="35556" y2="79911"/>
                        <a14:foregroundMark x1="49333" y1="49554" x2="31111" y2="58036"/>
                        <a14:foregroundMark x1="62667" y1="62946" x2="65333" y2="78125"/>
                        <a14:foregroundMark x1="61778" y1="72321" x2="51556" y2="81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4" y="182486"/>
            <a:ext cx="873832" cy="869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88" y="-50800"/>
            <a:ext cx="1964561" cy="126523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hf hdr="0" dt="0"/>
  <p:txStyles>
    <p:titleStyle>
      <a:lvl1pPr algn="l" rtl="0" fontAlgn="base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w Cen MT" panose="020B0602020104020603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w Cen MT" panose="020B0602020104020603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w Cen MT" panose="020B0602020104020603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w Cen MT" panose="020B0602020104020603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w Cen MT" panose="020B0602020104020603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w Cen MT" panose="020B0602020104020603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w Cen MT" panose="020B0602020104020603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w Cen MT" panose="020B0602020104020603" pitchFamily="34" charset="0"/>
        </a:defRPr>
      </a:lvl9pPr>
    </p:titleStyle>
    <p:bodyStyle>
      <a:lvl1pPr marL="319405" indent="-319405" algn="l" rtl="0" fontAlgn="base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fontAlgn="base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fontAlgn="base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fontAlgn="base">
        <a:spcBef>
          <a:spcPts val="400"/>
        </a:spcBef>
        <a:spcAft>
          <a:spcPct val="0"/>
        </a:spcAft>
        <a:buClr>
          <a:srgbClr val="EB641B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fontAlgn="base">
        <a:spcBef>
          <a:spcPts val="400"/>
        </a:spcBef>
        <a:spcAft>
          <a:spcPct val="0"/>
        </a:spcAft>
        <a:buClr>
          <a:srgbClr val="39639D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microsoft.com/office/2007/relationships/hdphoto" Target="../media/image31.wdp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microsoft.com/office/2007/relationships/hdphoto" Target="../media/image45.wdp"/><Relationship Id="rId1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microsoft.com/office/2007/relationships/hdphoto" Target="../media/image51.wdp"/><Relationship Id="rId1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68.wdp"/><Relationship Id="rId1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4.png"/><Relationship Id="rId2" Type="http://schemas.microsoft.com/office/2007/relationships/hdphoto" Target="../media/image73.wdp"/><Relationship Id="rId1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1.png"/><Relationship Id="rId2" Type="http://schemas.microsoft.com/office/2007/relationships/hdphoto" Target="../media/image80.wdp"/><Relationship Id="rId1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1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1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9.png"/><Relationship Id="rId2" Type="http://schemas.microsoft.com/office/2007/relationships/hdphoto" Target="../media/image88.wdp"/><Relationship Id="rId1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accent1">
                <a:lumMod val="0"/>
                <a:lumOff val="100000"/>
              </a:schemeClr>
            </a:gs>
            <a:gs pos="59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5800" y="1037550"/>
            <a:ext cx="7543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90AE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Vision: Algorithms and Applications</a:t>
            </a:r>
            <a:endParaRPr lang="en-US" sz="3200" b="1" dirty="0">
              <a:solidFill>
                <a:srgbClr val="290AE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2503852"/>
            <a:ext cx="7543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Ahmed 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Elngar</a:t>
            </a: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Faculty of Computers and Artificial Intelligence</a:t>
            </a: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Beni-</a:t>
            </a:r>
            <a:r>
              <a:rPr lang="en-US" sz="2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Suef</a:t>
            </a:r>
            <a:r>
              <a:rPr 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University</a:t>
            </a:r>
            <a:endParaRPr 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132868" y="362717"/>
            <a:ext cx="838200" cy="285750"/>
          </a:xfrm>
        </p:spPr>
        <p:txBody>
          <a:bodyPr>
            <a:normAutofit lnSpcReduction="10000"/>
          </a:bodyPr>
          <a:lstStyle/>
          <a:p>
            <a:pPr>
              <a:defRPr/>
            </a:pPr>
            <a:fld id="{F01DA1F6-C83B-4820-A384-6499B9EB78B3}" type="slidenum">
              <a:rPr lang="en-US" smtClean="0"/>
            </a:fld>
            <a:endParaRPr lang="en-US" dirty="0"/>
          </a:p>
        </p:txBody>
      </p:sp>
      <p:sp>
        <p:nvSpPr>
          <p:cNvPr id="8" name="Footer Placeholder 3"/>
          <p:cNvSpPr txBox="1"/>
          <p:nvPr/>
        </p:nvSpPr>
        <p:spPr>
          <a:xfrm>
            <a:off x="2323641" y="4668933"/>
            <a:ext cx="6858000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w Cen MT" panose="020B0602020104020603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Ahmed </a:t>
            </a:r>
            <a:r>
              <a:rPr lang="en-US" sz="1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Elngar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Tuesday 3 -11-2020</a:t>
            </a:r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11495" t="20371" r="11494"/>
          <a:stretch>
            <a:fillRect/>
          </a:stretch>
        </p:blipFill>
        <p:spPr>
          <a:xfrm>
            <a:off x="1865306" y="1504950"/>
            <a:ext cx="4535494" cy="36385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7931" b="84074"/>
          <a:stretch>
            <a:fillRect/>
          </a:stretch>
        </p:blipFill>
        <p:spPr>
          <a:xfrm>
            <a:off x="1676400" y="133350"/>
            <a:ext cx="4114800" cy="819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t="41513" r="36666"/>
          <a:stretch>
            <a:fillRect/>
          </a:stretch>
        </p:blipFill>
        <p:spPr>
          <a:xfrm>
            <a:off x="914400" y="1885950"/>
            <a:ext cx="5791200" cy="15753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85750"/>
            <a:ext cx="6019800" cy="659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85750"/>
            <a:ext cx="6019800" cy="6599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04950"/>
            <a:ext cx="8077200" cy="3220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0" y="126633"/>
            <a:ext cx="4943953" cy="1019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81150"/>
            <a:ext cx="8305800" cy="29126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361950"/>
            <a:ext cx="5910896" cy="5644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93" y="1504950"/>
            <a:ext cx="5426569" cy="289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4258330"/>
            <a:ext cx="7239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Segmentation by Otsu’s Binarization Method</a:t>
            </a:r>
            <a:endParaRPr lang="hi-IN" sz="2800" b="1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235" t="19476" r="5882" b="37079"/>
          <a:stretch>
            <a:fillRect/>
          </a:stretch>
        </p:blipFill>
        <p:spPr>
          <a:xfrm>
            <a:off x="838200" y="1733550"/>
            <a:ext cx="7097110" cy="2819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l="67059" b="83521"/>
          <a:stretch>
            <a:fillRect/>
          </a:stretch>
        </p:blipFill>
        <p:spPr>
          <a:xfrm>
            <a:off x="1219200" y="171450"/>
            <a:ext cx="2133600" cy="83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3529" t="19955" r="3529" b="17498"/>
          <a:stretch>
            <a:fillRect/>
          </a:stretch>
        </p:blipFill>
        <p:spPr>
          <a:xfrm>
            <a:off x="1295399" y="1581150"/>
            <a:ext cx="6306457" cy="3352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29412" t="2085" b="84512"/>
          <a:stretch>
            <a:fillRect/>
          </a:stretch>
        </p:blipFill>
        <p:spPr>
          <a:xfrm>
            <a:off x="1318260" y="285750"/>
            <a:ext cx="457200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t="20599"/>
          <a:stretch>
            <a:fillRect/>
          </a:stretch>
        </p:blipFill>
        <p:spPr>
          <a:xfrm>
            <a:off x="1295400" y="1437641"/>
            <a:ext cx="5867399" cy="37020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57143" t="4120" b="82397"/>
          <a:stretch>
            <a:fillRect/>
          </a:stretch>
        </p:blipFill>
        <p:spPr>
          <a:xfrm>
            <a:off x="1600200" y="285750"/>
            <a:ext cx="2743201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4651" t="24334" r="2325" b="5703"/>
          <a:stretch>
            <a:fillRect/>
          </a:stretch>
        </p:blipFill>
        <p:spPr>
          <a:xfrm>
            <a:off x="1295400" y="1428750"/>
            <a:ext cx="6096000" cy="3505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8372" t="3042" b="83270"/>
          <a:stretch>
            <a:fillRect/>
          </a:stretch>
        </p:blipFill>
        <p:spPr>
          <a:xfrm>
            <a:off x="1143000" y="209550"/>
            <a:ext cx="403860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3487" t="19476" r="4684" b="5618"/>
          <a:stretch>
            <a:fillRect/>
          </a:stretch>
        </p:blipFill>
        <p:spPr>
          <a:xfrm>
            <a:off x="1295400" y="1352550"/>
            <a:ext cx="5715000" cy="36170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58119" t="2294" b="83521"/>
          <a:stretch>
            <a:fillRect/>
          </a:stretch>
        </p:blipFill>
        <p:spPr>
          <a:xfrm>
            <a:off x="1295400" y="192912"/>
            <a:ext cx="2745460" cy="721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17475"/>
            <a:ext cx="6781800" cy="1006475"/>
          </a:xfrm>
        </p:spPr>
        <p:txBody>
          <a:bodyPr/>
          <a:lstStyle/>
          <a:p>
            <a:r>
              <a:rPr lang="en-US" dirty="0"/>
              <a:t>Course Syllabus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66701" y="1306513"/>
            <a:ext cx="5295900" cy="3719512"/>
            <a:chOff x="45720" y="1241822"/>
            <a:chExt cx="5338307" cy="378420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"/>
            <a:srcRect l="21667" t="40627" r="38333" b="9980"/>
            <a:stretch>
              <a:fillRect/>
            </a:stretch>
          </p:blipFill>
          <p:spPr>
            <a:xfrm>
              <a:off x="45720" y="2149475"/>
              <a:ext cx="5292587" cy="28765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"/>
            <a:srcRect l="21667" t="24136" r="38333" b="68532"/>
            <a:stretch>
              <a:fillRect/>
            </a:stretch>
          </p:blipFill>
          <p:spPr>
            <a:xfrm>
              <a:off x="91440" y="1241822"/>
              <a:ext cx="5292587" cy="42703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1"/>
            <a:srcRect l="21667" t="29888" r="38333" b="62779"/>
            <a:stretch>
              <a:fillRect/>
            </a:stretch>
          </p:blipFill>
          <p:spPr>
            <a:xfrm>
              <a:off x="60960" y="1877300"/>
              <a:ext cx="5292587" cy="42703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1"/>
            <a:srcRect l="21667" t="35393" r="38333" b="58065"/>
            <a:stretch>
              <a:fillRect/>
            </a:stretch>
          </p:blipFill>
          <p:spPr>
            <a:xfrm>
              <a:off x="76200" y="1604168"/>
              <a:ext cx="5292587" cy="381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3572" t="20296" r="3572" b="4148"/>
          <a:stretch>
            <a:fillRect/>
          </a:stretch>
        </p:blipFill>
        <p:spPr>
          <a:xfrm>
            <a:off x="1371600" y="1428750"/>
            <a:ext cx="5562600" cy="36370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59524" t="2519" b="82667"/>
          <a:stretch>
            <a:fillRect/>
          </a:stretch>
        </p:blipFill>
        <p:spPr>
          <a:xfrm>
            <a:off x="1219200" y="209550"/>
            <a:ext cx="2590800" cy="7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3493" t="18466" r="3374"/>
          <a:stretch>
            <a:fillRect/>
          </a:stretch>
        </p:blipFill>
        <p:spPr>
          <a:xfrm>
            <a:off x="1219200" y="1336596"/>
            <a:ext cx="5562600" cy="38069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9581" t="2085" b="84512"/>
          <a:stretch>
            <a:fillRect/>
          </a:stretch>
        </p:blipFill>
        <p:spPr>
          <a:xfrm>
            <a:off x="1371600" y="209550"/>
            <a:ext cx="3954656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5128" t="18889"/>
          <a:stretch>
            <a:fillRect/>
          </a:stretch>
        </p:blipFill>
        <p:spPr>
          <a:xfrm>
            <a:off x="1295400" y="1315122"/>
            <a:ext cx="5638800" cy="38283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58824" t="2592" b="84074"/>
          <a:stretch>
            <a:fillRect/>
          </a:stretch>
        </p:blipFill>
        <p:spPr>
          <a:xfrm>
            <a:off x="1318260" y="209550"/>
            <a:ext cx="266700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1" t="18890" r="1282" b="2591"/>
          <a:stretch>
            <a:fillRect/>
          </a:stretch>
        </p:blipFill>
        <p:spPr>
          <a:xfrm>
            <a:off x="1066801" y="1306513"/>
            <a:ext cx="5867400" cy="37060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45882" t="2547" b="84074"/>
          <a:stretch>
            <a:fillRect/>
          </a:stretch>
        </p:blipFill>
        <p:spPr>
          <a:xfrm>
            <a:off x="1371600" y="285750"/>
            <a:ext cx="3505200" cy="688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48235" b="84074"/>
          <a:stretch>
            <a:fillRect/>
          </a:stretch>
        </p:blipFill>
        <p:spPr>
          <a:xfrm>
            <a:off x="1447800" y="133350"/>
            <a:ext cx="3352800" cy="8191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t="18519" b="2593"/>
          <a:stretch>
            <a:fillRect/>
          </a:stretch>
        </p:blipFill>
        <p:spPr>
          <a:xfrm>
            <a:off x="990600" y="1334396"/>
            <a:ext cx="5867400" cy="36757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3488" t="18889" r="3488"/>
          <a:stretch>
            <a:fillRect/>
          </a:stretch>
        </p:blipFill>
        <p:spPr>
          <a:xfrm>
            <a:off x="1219200" y="1336596"/>
            <a:ext cx="5562600" cy="38069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3721" b="84074"/>
          <a:stretch>
            <a:fillRect/>
          </a:stretch>
        </p:blipFill>
        <p:spPr>
          <a:xfrm>
            <a:off x="1219200" y="133350"/>
            <a:ext cx="4343400" cy="819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9091" t="18889" r="7793"/>
          <a:stretch>
            <a:fillRect/>
          </a:stretch>
        </p:blipFill>
        <p:spPr>
          <a:xfrm>
            <a:off x="1524000" y="1364204"/>
            <a:ext cx="4876800" cy="37792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5294" b="84074"/>
          <a:stretch>
            <a:fillRect/>
          </a:stretch>
        </p:blipFill>
        <p:spPr>
          <a:xfrm>
            <a:off x="1447800" y="209550"/>
            <a:ext cx="4191000" cy="819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353" t="25974" r="7058" b="16883"/>
          <a:stretch>
            <a:fillRect/>
          </a:stretch>
        </p:blipFill>
        <p:spPr>
          <a:xfrm>
            <a:off x="1066800" y="1733550"/>
            <a:ext cx="6756400" cy="2895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l="34118" b="80267"/>
          <a:stretch>
            <a:fillRect/>
          </a:stretch>
        </p:blipFill>
        <p:spPr>
          <a:xfrm>
            <a:off x="1219200" y="209550"/>
            <a:ext cx="4267200" cy="868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4118" b="80267"/>
          <a:stretch>
            <a:fillRect/>
          </a:stretch>
        </p:blipFill>
        <p:spPr>
          <a:xfrm>
            <a:off x="1219200" y="209550"/>
            <a:ext cx="4267200" cy="8683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28750"/>
            <a:ext cx="7487695" cy="19052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257816"/>
            <a:ext cx="3200400" cy="1631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9412" t="18889" r="10588"/>
          <a:stretch>
            <a:fillRect/>
          </a:stretch>
        </p:blipFill>
        <p:spPr>
          <a:xfrm>
            <a:off x="1600200" y="1278310"/>
            <a:ext cx="4800600" cy="38651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0588" b="82593"/>
          <a:stretch>
            <a:fillRect/>
          </a:stretch>
        </p:blipFill>
        <p:spPr>
          <a:xfrm>
            <a:off x="1371600" y="133350"/>
            <a:ext cx="4114800" cy="8194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85800" y="2224092"/>
            <a:ext cx="7696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</a:t>
            </a:r>
            <a:r>
              <a:rPr lang="hi-I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egmentation_ Image Filtering &amp; Enhancement</a:t>
            </a:r>
            <a:endParaRPr lang="hi-IN" sz="3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819" t="22780" r="7229" b="7377"/>
          <a:stretch>
            <a:fillRect/>
          </a:stretch>
        </p:blipFill>
        <p:spPr>
          <a:xfrm>
            <a:off x="1447800" y="1504950"/>
            <a:ext cx="5875410" cy="3429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l="61446" b="82787"/>
          <a:stretch>
            <a:fillRect/>
          </a:stretch>
        </p:blipFill>
        <p:spPr>
          <a:xfrm>
            <a:off x="1432560" y="220980"/>
            <a:ext cx="2438400" cy="800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t="19694"/>
          <a:stretch>
            <a:fillRect/>
          </a:stretch>
        </p:blipFill>
        <p:spPr>
          <a:xfrm>
            <a:off x="990600" y="1338374"/>
            <a:ext cx="6248400" cy="37781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4118" b="83431"/>
          <a:stretch>
            <a:fillRect/>
          </a:stretch>
        </p:blipFill>
        <p:spPr>
          <a:xfrm>
            <a:off x="1219200" y="209550"/>
            <a:ext cx="4267200" cy="8080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t="19184"/>
          <a:stretch>
            <a:fillRect/>
          </a:stretch>
        </p:blipFill>
        <p:spPr>
          <a:xfrm>
            <a:off x="1066800" y="1360014"/>
            <a:ext cx="6019800" cy="37298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41667" b="83922"/>
          <a:stretch>
            <a:fillRect/>
          </a:stretch>
        </p:blipFill>
        <p:spPr>
          <a:xfrm>
            <a:off x="1447800" y="209550"/>
            <a:ext cx="3733800" cy="7889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2365" t="18750"/>
          <a:stretch>
            <a:fillRect/>
          </a:stretch>
        </p:blipFill>
        <p:spPr>
          <a:xfrm>
            <a:off x="1143001" y="1362054"/>
            <a:ext cx="5791200" cy="36480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7742" t="3125" b="85938"/>
          <a:stretch>
            <a:fillRect/>
          </a:stretch>
        </p:blipFill>
        <p:spPr>
          <a:xfrm>
            <a:off x="1295400" y="361950"/>
            <a:ext cx="5299547" cy="53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7742" t="3125" b="85938"/>
          <a:stretch>
            <a:fillRect/>
          </a:stretch>
        </p:blipFill>
        <p:spPr>
          <a:xfrm>
            <a:off x="1295400" y="361950"/>
            <a:ext cx="5299547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428750"/>
            <a:ext cx="6253727" cy="35946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" y="2310140"/>
            <a:ext cx="2125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Code for blur</a:t>
            </a:r>
            <a:endParaRPr lang="hi-IN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7742" t="3125" b="85938"/>
          <a:stretch>
            <a:fillRect/>
          </a:stretch>
        </p:blipFill>
        <p:spPr>
          <a:xfrm>
            <a:off x="1295400" y="361950"/>
            <a:ext cx="5299547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07" y="2038350"/>
            <a:ext cx="8077200" cy="29386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1295083"/>
            <a:ext cx="3462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Apply on this photo </a:t>
            </a:r>
            <a:endParaRPr lang="hi-IN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2180" t="20127" r="2984" b="20067"/>
          <a:stretch>
            <a:fillRect/>
          </a:stretch>
        </p:blipFill>
        <p:spPr>
          <a:xfrm>
            <a:off x="990600" y="1657350"/>
            <a:ext cx="6629400" cy="32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63294" b="83898"/>
          <a:stretch>
            <a:fillRect/>
          </a:stretch>
        </p:blipFill>
        <p:spPr>
          <a:xfrm>
            <a:off x="1386840" y="285750"/>
            <a:ext cx="2253740" cy="723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1241" t="19491" r="1957" b="4237"/>
          <a:stretch>
            <a:fillRect/>
          </a:stretch>
        </p:blipFill>
        <p:spPr>
          <a:xfrm>
            <a:off x="1371600" y="1352550"/>
            <a:ext cx="5943600" cy="3429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63294" b="83898"/>
          <a:stretch>
            <a:fillRect/>
          </a:stretch>
        </p:blipFill>
        <p:spPr>
          <a:xfrm>
            <a:off x="1386840" y="285750"/>
            <a:ext cx="2253740" cy="723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63294" b="83898"/>
          <a:stretch>
            <a:fillRect/>
          </a:stretch>
        </p:blipFill>
        <p:spPr>
          <a:xfrm>
            <a:off x="1386840" y="285750"/>
            <a:ext cx="2253740" cy="72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519" y="1333183"/>
            <a:ext cx="6074643" cy="3810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63294" b="83898"/>
          <a:stretch>
            <a:fillRect/>
          </a:stretch>
        </p:blipFill>
        <p:spPr>
          <a:xfrm>
            <a:off x="1386840" y="285750"/>
            <a:ext cx="2253740" cy="72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60" y="1310323"/>
            <a:ext cx="6250080" cy="383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Autofit/>
          </a:bodyPr>
          <a:lstStyle/>
          <a:p>
            <a:pPr>
              <a:defRPr/>
            </a:pPr>
            <a:fld id="{7C8AB547-9C1F-414B-B3AA-CAF45CA5E9D5}" type="slidenum">
              <a:rPr lang="en-US" sz="1200" smtClean="0">
                <a:solidFill>
                  <a:schemeClr val="bg1"/>
                </a:solidFill>
              </a:rPr>
            </a:fld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209550"/>
            <a:ext cx="4623813" cy="8384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t="22749" b="9004"/>
          <a:stretch>
            <a:fillRect/>
          </a:stretch>
        </p:blipFill>
        <p:spPr>
          <a:xfrm>
            <a:off x="990600" y="1657350"/>
            <a:ext cx="6934200" cy="31899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63294" b="83898"/>
          <a:stretch>
            <a:fillRect/>
          </a:stretch>
        </p:blipFill>
        <p:spPr>
          <a:xfrm>
            <a:off x="1386840" y="285750"/>
            <a:ext cx="2253740" cy="72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52550"/>
            <a:ext cx="6934200" cy="37162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2410" t="19355" r="2410" b="4838"/>
          <a:stretch>
            <a:fillRect/>
          </a:stretch>
        </p:blipFill>
        <p:spPr>
          <a:xfrm>
            <a:off x="1371600" y="1428750"/>
            <a:ext cx="6019800" cy="3581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42168" b="83871"/>
          <a:stretch>
            <a:fillRect/>
          </a:stretch>
        </p:blipFill>
        <p:spPr>
          <a:xfrm>
            <a:off x="1524000" y="285750"/>
            <a:ext cx="3657600" cy="7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t="21311" b="1639"/>
          <a:stretch>
            <a:fillRect/>
          </a:stretch>
        </p:blipFill>
        <p:spPr>
          <a:xfrm>
            <a:off x="1066800" y="1428750"/>
            <a:ext cx="6645530" cy="3581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59625" b="81967"/>
          <a:stretch>
            <a:fillRect/>
          </a:stretch>
        </p:blipFill>
        <p:spPr>
          <a:xfrm>
            <a:off x="1524000" y="209550"/>
            <a:ext cx="2683130" cy="83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t="25489" b="7844"/>
          <a:stretch>
            <a:fillRect/>
          </a:stretch>
        </p:blipFill>
        <p:spPr>
          <a:xfrm>
            <a:off x="838200" y="1809750"/>
            <a:ext cx="7057412" cy="2667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1121" b="78431"/>
          <a:stretch>
            <a:fillRect/>
          </a:stretch>
        </p:blipFill>
        <p:spPr>
          <a:xfrm>
            <a:off x="1295400" y="209550"/>
            <a:ext cx="4722172" cy="83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1205" t="21255" r="1205"/>
          <a:stretch>
            <a:fillRect/>
          </a:stretch>
        </p:blipFill>
        <p:spPr>
          <a:xfrm>
            <a:off x="1219200" y="1504950"/>
            <a:ext cx="6356718" cy="3581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4940" b="80471"/>
          <a:stretch>
            <a:fillRect/>
          </a:stretch>
        </p:blipFill>
        <p:spPr>
          <a:xfrm>
            <a:off x="1219200" y="133350"/>
            <a:ext cx="4114800" cy="862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805" t="35338" b="1"/>
          <a:stretch>
            <a:fillRect/>
          </a:stretch>
        </p:blipFill>
        <p:spPr>
          <a:xfrm>
            <a:off x="685800" y="1733550"/>
            <a:ext cx="7704395" cy="2895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5021" t="26358" r="50791" b="62865"/>
          <a:stretch>
            <a:fillRect/>
          </a:stretch>
        </p:blipFill>
        <p:spPr>
          <a:xfrm>
            <a:off x="1188720" y="438150"/>
            <a:ext cx="33528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t="20554" b="1655"/>
          <a:stretch>
            <a:fillRect/>
          </a:stretch>
        </p:blipFill>
        <p:spPr>
          <a:xfrm>
            <a:off x="1143000" y="1352550"/>
            <a:ext cx="6325057" cy="3581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43370" b="82101"/>
          <a:stretch>
            <a:fillRect/>
          </a:stretch>
        </p:blipFill>
        <p:spPr>
          <a:xfrm>
            <a:off x="1371600" y="220980"/>
            <a:ext cx="3581857" cy="8240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t="30594" b="1827"/>
          <a:stretch>
            <a:fillRect/>
          </a:stretch>
        </p:blipFill>
        <p:spPr>
          <a:xfrm>
            <a:off x="914400" y="1733550"/>
            <a:ext cx="7145292" cy="304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0376" b="82190"/>
          <a:stretch>
            <a:fillRect/>
          </a:stretch>
        </p:blipFill>
        <p:spPr>
          <a:xfrm>
            <a:off x="1295400" y="361950"/>
            <a:ext cx="5923595" cy="7430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t="19299"/>
          <a:stretch>
            <a:fillRect/>
          </a:stretch>
        </p:blipFill>
        <p:spPr>
          <a:xfrm>
            <a:off x="1143000" y="1428750"/>
            <a:ext cx="6210785" cy="3505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7361" b="80702"/>
          <a:stretch>
            <a:fillRect/>
          </a:stretch>
        </p:blipFill>
        <p:spPr>
          <a:xfrm>
            <a:off x="1295400" y="209550"/>
            <a:ext cx="5753585" cy="83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365" t="21508" r="3050" b="5006"/>
          <a:stretch>
            <a:fillRect/>
          </a:stretch>
        </p:blipFill>
        <p:spPr>
          <a:xfrm>
            <a:off x="1219200" y="1504950"/>
            <a:ext cx="6553200" cy="33585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l="8276" b="82077"/>
          <a:stretch>
            <a:fillRect/>
          </a:stretch>
        </p:blipFill>
        <p:spPr>
          <a:xfrm>
            <a:off x="1257300" y="209550"/>
            <a:ext cx="5911613" cy="7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30316" b="82583"/>
          <a:stretch>
            <a:fillRect/>
          </a:stretch>
        </p:blipFill>
        <p:spPr>
          <a:xfrm>
            <a:off x="1143000" y="156302"/>
            <a:ext cx="4729090" cy="883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93828"/>
            <a:ext cx="6400800" cy="15555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4491" t="20420" r="2314" b="3003"/>
          <a:stretch>
            <a:fillRect/>
          </a:stretch>
        </p:blipFill>
        <p:spPr>
          <a:xfrm>
            <a:off x="4072010" y="2237674"/>
            <a:ext cx="4919590" cy="2976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8845" t="19374" r="12805"/>
          <a:stretch>
            <a:fillRect/>
          </a:stretch>
        </p:blipFill>
        <p:spPr>
          <a:xfrm>
            <a:off x="1828800" y="1306513"/>
            <a:ext cx="4724400" cy="36274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5383" b="82990"/>
          <a:stretch>
            <a:fillRect/>
          </a:stretch>
        </p:blipFill>
        <p:spPr>
          <a:xfrm>
            <a:off x="1371600" y="324374"/>
            <a:ext cx="3896376" cy="765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26740" b="9331"/>
          <a:stretch>
            <a:fillRect/>
          </a:stretch>
        </p:blipFill>
        <p:spPr>
          <a:xfrm>
            <a:off x="990600" y="1885950"/>
            <a:ext cx="6405763" cy="2819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6876" b="81899"/>
          <a:stretch>
            <a:fillRect/>
          </a:stretch>
        </p:blipFill>
        <p:spPr>
          <a:xfrm>
            <a:off x="1600200" y="133350"/>
            <a:ext cx="4043563" cy="79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22563" r="3933" b="3170"/>
          <a:stretch>
            <a:fillRect/>
          </a:stretch>
        </p:blipFill>
        <p:spPr>
          <a:xfrm>
            <a:off x="838200" y="1657350"/>
            <a:ext cx="6952785" cy="3276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5335" b="79249"/>
          <a:stretch>
            <a:fillRect/>
          </a:stretch>
        </p:blipFill>
        <p:spPr>
          <a:xfrm>
            <a:off x="1295400" y="175260"/>
            <a:ext cx="4462441" cy="872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18317"/>
          <a:stretch>
            <a:fillRect/>
          </a:stretch>
        </p:blipFill>
        <p:spPr>
          <a:xfrm>
            <a:off x="1143000" y="1352550"/>
            <a:ext cx="6172200" cy="37378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29630" b="82689"/>
          <a:stretch>
            <a:fillRect/>
          </a:stretch>
        </p:blipFill>
        <p:spPr>
          <a:xfrm>
            <a:off x="1295400" y="209550"/>
            <a:ext cx="4343400" cy="792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261" t="23654" r="3887" b="13189"/>
          <a:stretch>
            <a:fillRect/>
          </a:stretch>
        </p:blipFill>
        <p:spPr>
          <a:xfrm>
            <a:off x="914400" y="1657350"/>
            <a:ext cx="7203015" cy="3124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l="27138" b="79855"/>
          <a:stretch>
            <a:fillRect/>
          </a:stretch>
        </p:blipFill>
        <p:spPr>
          <a:xfrm>
            <a:off x="1295400" y="133350"/>
            <a:ext cx="4910187" cy="874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20278" r="1949"/>
          <a:stretch>
            <a:fillRect/>
          </a:stretch>
        </p:blipFill>
        <p:spPr>
          <a:xfrm>
            <a:off x="1219200" y="1428750"/>
            <a:ext cx="6248400" cy="3657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3153" b="82386"/>
          <a:stretch>
            <a:fillRect/>
          </a:stretch>
        </p:blipFill>
        <p:spPr>
          <a:xfrm>
            <a:off x="1066800" y="209550"/>
            <a:ext cx="5534388" cy="808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20030" r="1866" b="4511"/>
          <a:stretch>
            <a:fillRect/>
          </a:stretch>
        </p:blipFill>
        <p:spPr>
          <a:xfrm>
            <a:off x="1143000" y="1428750"/>
            <a:ext cx="6324600" cy="3505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4188" b="81611"/>
          <a:stretch>
            <a:fillRect/>
          </a:stretch>
        </p:blipFill>
        <p:spPr>
          <a:xfrm>
            <a:off x="1120140" y="209550"/>
            <a:ext cx="5530454" cy="854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4188" b="81611"/>
          <a:stretch>
            <a:fillRect/>
          </a:stretch>
        </p:blipFill>
        <p:spPr>
          <a:xfrm>
            <a:off x="1120140" y="209550"/>
            <a:ext cx="5530454" cy="854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407" y="1340803"/>
            <a:ext cx="3962400" cy="37928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5420" y="1986975"/>
            <a:ext cx="3462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Apply on this photo </a:t>
            </a:r>
            <a:endParaRPr lang="hi-IN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4188" b="81611"/>
          <a:stretch>
            <a:fillRect/>
          </a:stretch>
        </p:blipFill>
        <p:spPr>
          <a:xfrm>
            <a:off x="1120140" y="209550"/>
            <a:ext cx="5530454" cy="854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6513"/>
            <a:ext cx="7131693" cy="366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4188" b="81611"/>
          <a:stretch>
            <a:fillRect/>
          </a:stretch>
        </p:blipFill>
        <p:spPr>
          <a:xfrm>
            <a:off x="1120140" y="209550"/>
            <a:ext cx="5530454" cy="8541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26696"/>
            <a:ext cx="6801417" cy="3456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30316" b="82583"/>
          <a:stretch>
            <a:fillRect/>
          </a:stretch>
        </p:blipFill>
        <p:spPr>
          <a:xfrm>
            <a:off x="1143000" y="156302"/>
            <a:ext cx="4729090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4950"/>
            <a:ext cx="6934200" cy="32484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752600" y="209550"/>
            <a:ext cx="38680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Task assignment </a:t>
            </a:r>
            <a:endParaRPr lang="hi-IN" sz="4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56495" y="2583180"/>
            <a:ext cx="6031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Segmentation by Otsu’s Binarization</a:t>
            </a:r>
            <a:endParaRPr lang="hi-IN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17475"/>
            <a:ext cx="6553200" cy="1006475"/>
          </a:xfrm>
        </p:spPr>
        <p:txBody>
          <a:bodyPr/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of our Research Group:</a:t>
            </a:r>
            <a:endParaRPr lang="ar-EG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5300" y="1885950"/>
            <a:ext cx="8153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latin typeface="Times New Roman" panose="02020603050405020304" pitchFamily="18" charset="0"/>
              </a:rPr>
              <a:t>The aim of </a:t>
            </a:r>
            <a:r>
              <a:rPr lang="en-IN" sz="2800" dirty="0">
                <a:latin typeface="Times New Roman" panose="02020603050405020304" pitchFamily="18" charset="0"/>
              </a:rPr>
              <a:t>our </a:t>
            </a:r>
            <a:r>
              <a:rPr lang="en-I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Scientific Innovation research Group </a:t>
            </a:r>
            <a:r>
              <a:rPr lang="en-IN" sz="2800" dirty="0">
                <a:solidFill>
                  <a:srgbClr val="005EA4"/>
                </a:solidFill>
                <a:latin typeface="Times New Roman" panose="02020603050405020304" pitchFamily="18" charset="0"/>
              </a:rPr>
              <a:t>(SIRG) </a:t>
            </a:r>
            <a:r>
              <a:rPr lang="en-IN" sz="2800" dirty="0">
                <a:latin typeface="Times New Roman" panose="02020603050405020304" pitchFamily="18" charset="0"/>
              </a:rPr>
              <a:t>to </a:t>
            </a:r>
            <a:r>
              <a:rPr lang="en-GB" sz="2800" dirty="0">
                <a:latin typeface="Times New Roman" panose="02020603050405020304" pitchFamily="18" charset="0"/>
              </a:rPr>
              <a:t>evaluate the IOT performance by propose a secure architecture for the IoT security issues for </a:t>
            </a:r>
            <a:r>
              <a:rPr lang="en-GB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Education</a:t>
            </a:r>
            <a:r>
              <a:rPr lang="en-GB" sz="2800" dirty="0">
                <a:latin typeface="Times New Roman" panose="02020603050405020304" pitchFamily="18" charset="0"/>
              </a:rPr>
              <a:t>.</a:t>
            </a:r>
            <a:endParaRPr lang="en-GB" sz="2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3"/>
          <p:cNvSpPr>
            <a:spLocks noGrp="1"/>
          </p:cNvSpPr>
          <p:nvPr>
            <p:ph type="title"/>
          </p:nvPr>
        </p:nvSpPr>
        <p:spPr>
          <a:xfrm>
            <a:off x="1066800" y="285750"/>
            <a:ext cx="6324600" cy="7016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GB" sz="36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and Acknowledgement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057400" y="2266950"/>
            <a:ext cx="5867401" cy="2050692"/>
            <a:chOff x="2743199" y="1450182"/>
            <a:chExt cx="6049067" cy="21805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893" b="97768" l="889" r="98667">
                          <a14:foregroundMark x1="49333" y1="15179" x2="49333" y2="15179"/>
                          <a14:foregroundMark x1="51111" y1="83929" x2="51111" y2="83929"/>
                          <a14:foregroundMark x1="83556" y1="48214" x2="83556" y2="48214"/>
                          <a14:foregroundMark x1="16000" y1="46429" x2="16000" y2="46429"/>
                          <a14:foregroundMark x1="16444" y1="41518" x2="16444" y2="41518"/>
                          <a14:foregroundMark x1="16000" y1="45089" x2="20000" y2="47768"/>
                          <a14:foregroundMark x1="49333" y1="14732" x2="49333" y2="14732"/>
                          <a14:foregroundMark x1="49333" y1="14732" x2="50667" y2="83036"/>
                          <a14:foregroundMark x1="49778" y1="49107" x2="84444" y2="48661"/>
                          <a14:foregroundMark x1="49778" y1="48661" x2="13333" y2="47321"/>
                          <a14:foregroundMark x1="48444" y1="49107" x2="72444" y2="23214"/>
                          <a14:foregroundMark x1="50222" y1="50893" x2="76000" y2="70982"/>
                          <a14:foregroundMark x1="62222" y1="60714" x2="83111" y2="55804"/>
                          <a14:foregroundMark x1="66667" y1="50893" x2="78667" y2="31250"/>
                          <a14:foregroundMark x1="60444" y1="35714" x2="62222" y2="17857"/>
                          <a14:foregroundMark x1="49778" y1="48661" x2="32444" y2="21429"/>
                          <a14:foregroundMark x1="32889" y1="49107" x2="23556" y2="70089"/>
                          <a14:foregroundMark x1="51111" y1="50446" x2="35556" y2="79911"/>
                          <a14:foregroundMark x1="49333" y1="49554" x2="31111" y2="58036"/>
                          <a14:foregroundMark x1="62667" y1="62946" x2="65333" y2="78125"/>
                          <a14:foregroundMark x1="61778" y1="72321" x2="51556" y2="816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199" y="1753018"/>
              <a:ext cx="1455501" cy="14490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9866" y="1450182"/>
              <a:ext cx="3962400" cy="2180542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2966228" y="1290261"/>
            <a:ext cx="319831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endParaRPr lang="ar-EG" sz="4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361950"/>
            <a:ext cx="6201640" cy="600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04950"/>
            <a:ext cx="7848600" cy="6657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2900038"/>
            <a:ext cx="8036379" cy="1114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33350"/>
            <a:ext cx="2610214" cy="885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81150"/>
            <a:ext cx="7620000" cy="3196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fld id="{7C8AB547-9C1F-414B-B3AA-CAF45CA5E9D5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22514"/>
            <a:ext cx="4882010" cy="1059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81150"/>
            <a:ext cx="8167407" cy="3276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Widescreen Presentatio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658</Words>
  <Application>WPS Presentation</Application>
  <PresentationFormat>On-screen Show (16:9)</PresentationFormat>
  <Paragraphs>156</Paragraphs>
  <Slides>62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5" baseType="lpstr">
      <vt:lpstr>Arial</vt:lpstr>
      <vt:lpstr>SimSun</vt:lpstr>
      <vt:lpstr>Wingdings</vt:lpstr>
      <vt:lpstr>Tw Cen MT</vt:lpstr>
      <vt:lpstr>Wingdings 2</vt:lpstr>
      <vt:lpstr>Wingdings</vt:lpstr>
      <vt:lpstr>Times New Roman</vt:lpstr>
      <vt:lpstr>Calibri</vt:lpstr>
      <vt:lpstr>Microsoft YaHei</vt:lpstr>
      <vt:lpstr>Arial Unicode MS</vt:lpstr>
      <vt:lpstr>Aldhabi</vt:lpstr>
      <vt:lpstr>Nirmala UI</vt:lpstr>
      <vt:lpstr>Widescreen Presentation</vt:lpstr>
      <vt:lpstr>PowerPoint 演示文稿</vt:lpstr>
      <vt:lpstr>Course Syllabus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Aim of our Research Group:</vt:lpstr>
      <vt:lpstr>Thanks and Acknowledgement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EVALUATION OF   NEWCASTLE DISEASE VIRUS</dc:title>
  <dc:creator/>
  <cp:lastModifiedBy>Khalid Hagag</cp:lastModifiedBy>
  <cp:revision>19</cp:revision>
  <dcterms:created xsi:type="dcterms:W3CDTF">2013-11-23T19:04:00Z</dcterms:created>
  <dcterms:modified xsi:type="dcterms:W3CDTF">2025-10-21T07:04:02Z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  <property fmtid="{D5CDD505-2E9C-101B-9397-08002B2CF9AE}" pid="4" name="ICV">
    <vt:lpwstr>B97DEDBBE513438C9B5C4B600CC42C27_12</vt:lpwstr>
  </property>
  <property fmtid="{D5CDD505-2E9C-101B-9397-08002B2CF9AE}" pid="5" name="KSOProductBuildVer">
    <vt:lpwstr>1033-12.2.0.23131</vt:lpwstr>
  </property>
</Properties>
</file>